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77" r:id="rId2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119" autoAdjust="0"/>
    <p:restoredTop sz="94624" autoAdjust="0"/>
  </p:normalViewPr>
  <p:slideViewPr>
    <p:cSldViewPr>
      <p:cViewPr>
        <p:scale>
          <a:sx n="60" d="100"/>
          <a:sy n="60" d="100"/>
        </p:scale>
        <p:origin x="-1469" y="-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1786" y="1080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97ABD41-6CD6-473F-A0DC-644EA31CC2CC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780C148-7579-4F4C-8CC4-33A0FED7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stosalva.org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60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The ministry of Cristo </a:t>
            </a:r>
            <a:r>
              <a:rPr lang="en-US" sz="1400" dirty="0" err="1"/>
              <a:t>Salva</a:t>
            </a:r>
            <a:r>
              <a:rPr lang="en-US" sz="1400" dirty="0"/>
              <a:t> offers relief to these people through food &amp; clothing distributions; medical &amp; dental clinics; and school sponsorships.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13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600" b="1" dirty="0"/>
              <a:t>THE TEAM</a:t>
            </a:r>
          </a:p>
          <a:p>
            <a:r>
              <a:rPr lang="en-US" sz="1400" b="1" dirty="0"/>
              <a:t>41 team members:  </a:t>
            </a:r>
            <a:r>
              <a:rPr lang="en-US" sz="1400" dirty="0"/>
              <a:t> the largest team they have ever had</a:t>
            </a:r>
          </a:p>
          <a:p>
            <a:r>
              <a:rPr lang="en-US" sz="1400" b="1" dirty="0"/>
              <a:t>8 Pastors:   </a:t>
            </a:r>
            <a:r>
              <a:rPr lang="en-US" sz="1400" dirty="0"/>
              <a:t>The most ever on a trip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400" b="1" dirty="0"/>
              <a:t> 466 patients were treated in medical &amp; dental clinics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25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/>
              <a:t> 300 backpacks filled with school supplies &amp; uniforms were distributed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09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/>
              <a:t> 200 hotdogs were served in Las </a:t>
            </a:r>
            <a:r>
              <a:rPr lang="en-US" b="1" dirty="0" err="1"/>
              <a:t>Pilas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26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Electrical </a:t>
            </a:r>
            <a:r>
              <a:rPr lang="en-US" b="1" dirty="0"/>
              <a:t>work was completed at the clinic and bodega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92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/>
              <a:t> School interior &amp; exterior was painted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86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/>
              <a:t> Worshipped in 6 different churches &amp; held 3 Sunday School classes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27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/>
              <a:t> Distributed food to families in several different communities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75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/>
              <a:t> Visited numerous homes in different communities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42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I can’t imagine living in a home with no hot water; yet,</a:t>
            </a:r>
            <a:br>
              <a:rPr lang="en-US" sz="1400" dirty="0"/>
            </a:br>
            <a:r>
              <a:rPr lang="en-US" sz="1400" dirty="0"/>
              <a:t>Many live with no running water – collecting it from the rain on their roof or from nearby streams.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81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“These numbers only reflect part of the story – countless lives were touched for the kingdom this week.  Many received prayer and encouragement to make Jesus Lord of their lives.”  - Carol Kline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95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Money, supplies &amp; people are needed to sustain this ministry.  If you are interested in helping, visit their website at </a:t>
            </a:r>
            <a:r>
              <a:rPr lang="en-US" dirty="0">
                <a:hlinkClick r:id="rId3"/>
              </a:rPr>
              <a:t>www.cristosalva.org</a:t>
            </a:r>
            <a:r>
              <a:rPr lang="en-US" dirty="0"/>
              <a:t> for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3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I can’t imagine raising a family in a one room house; yet,</a:t>
            </a:r>
            <a:br>
              <a:rPr lang="en-US" sz="1400" dirty="0"/>
            </a:br>
            <a:r>
              <a:rPr lang="en-US" sz="1400" dirty="0"/>
              <a:t>Many live in one room homes made of tin &amp; cardboard with tarps to keep out the cold.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8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23888"/>
            <a:ext cx="4683125" cy="35115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I can’t imagine cooking without an electric stove; yet,</a:t>
            </a:r>
            <a:br>
              <a:rPr lang="en-US" sz="1400" dirty="0"/>
            </a:br>
            <a:r>
              <a:rPr lang="en-US" sz="1400" dirty="0"/>
              <a:t>Many cook over a wood fire in their small home with no  ventilation.</a:t>
            </a: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1373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I can’t imagine driving without paved streets; yet,</a:t>
            </a:r>
            <a:br>
              <a:rPr lang="en-US" sz="1400" dirty="0"/>
            </a:br>
            <a:r>
              <a:rPr lang="en-US" sz="1400" dirty="0"/>
              <a:t>Many have only deeply rutted dirt roads &amp; horses or oxen are often used for travel.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17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I can’t imagine my child attending a school with no A/C; yet,</a:t>
            </a:r>
            <a:br>
              <a:rPr lang="en-US" sz="1400" dirty="0"/>
            </a:br>
            <a:r>
              <a:rPr lang="en-US" sz="1400" dirty="0"/>
              <a:t>Many walk long distances to schools that may have no roof &amp; have only a single teacher for all grades.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54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I can’t imagine not being able to see our mountains; yet,</a:t>
            </a:r>
            <a:br>
              <a:rPr lang="en-US" sz="1400" dirty="0"/>
            </a:br>
            <a:r>
              <a:rPr lang="en-US" sz="1400" dirty="0"/>
              <a:t>Many can’t  see theirs  due to smog from open burning that also causes respiratory illness for many.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13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I can’t imagine not having immediate access to a doctor;  yet,</a:t>
            </a:r>
            <a:br>
              <a:rPr lang="en-US" sz="1400" dirty="0"/>
            </a:br>
            <a:r>
              <a:rPr lang="en-US" sz="1400" dirty="0"/>
              <a:t>Many have access only once a quarter &amp; wait in line for hours to be seen.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83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These are the people of rural Honduras.  There are no government programs to help them; they live in fear of drug cartels and human traffickers; yet, many praise God at church nightly for the blessings they do have.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C148-7579-4F4C-8CC4-33A0FED750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5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86ED-7CDE-49AF-B8A9-195A6376245A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4AC4-B524-40D0-B77E-8E7B91D8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86ED-7CDE-49AF-B8A9-195A6376245A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4AC4-B524-40D0-B77E-8E7B91D8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86ED-7CDE-49AF-B8A9-195A6376245A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4AC4-B524-40D0-B77E-8E7B91D8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86ED-7CDE-49AF-B8A9-195A6376245A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4AC4-B524-40D0-B77E-8E7B91D8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86ED-7CDE-49AF-B8A9-195A6376245A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4AC4-B524-40D0-B77E-8E7B91D8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86ED-7CDE-49AF-B8A9-195A6376245A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4AC4-B524-40D0-B77E-8E7B91D8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86ED-7CDE-49AF-B8A9-195A6376245A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4AC4-B524-40D0-B77E-8E7B91D8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86ED-7CDE-49AF-B8A9-195A6376245A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4AC4-B524-40D0-B77E-8E7B91D8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86ED-7CDE-49AF-B8A9-195A6376245A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4AC4-B524-40D0-B77E-8E7B91D8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86ED-7CDE-49AF-B8A9-195A6376245A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4AC4-B524-40D0-B77E-8E7B91D8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86ED-7CDE-49AF-B8A9-195A6376245A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4AC4-B524-40D0-B77E-8E7B91D8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A86ED-7CDE-49AF-B8A9-195A6376245A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84AC4-B524-40D0-B77E-8E7B91D8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Can’t Imagine . . 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Honduras</a:t>
            </a:r>
          </a:p>
          <a:p>
            <a:pPr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20-27, 2014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pic>
        <p:nvPicPr>
          <p:cNvPr id="6" name="Picture 5" descr="crista salva.JPG"/>
          <p:cNvPicPr>
            <a:picLocks noChangeAspect="1"/>
          </p:cNvPicPr>
          <p:nvPr/>
        </p:nvPicPr>
        <p:blipFill rotWithShape="1">
          <a:blip r:embed="rId3" cstate="print"/>
          <a:srcRect l="24220" t="14780" r="26166" b="11501"/>
          <a:stretch/>
        </p:blipFill>
        <p:spPr>
          <a:xfrm>
            <a:off x="2209800" y="2514600"/>
            <a:ext cx="5073891" cy="42439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11 - team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/>
          <a:srcRect t="17726"/>
          <a:stretch/>
        </p:blipFill>
        <p:spPr>
          <a:xfrm>
            <a:off x="4572000" y="304800"/>
            <a:ext cx="3401568" cy="3729594"/>
          </a:xfrm>
          <a:ln w="31750">
            <a:solidFill>
              <a:schemeClr val="accent1"/>
            </a:solidFill>
          </a:ln>
          <a:effectLst>
            <a:softEdge rad="127000"/>
          </a:effectLst>
        </p:spPr>
      </p:pic>
      <p:pic>
        <p:nvPicPr>
          <p:cNvPr id="7" name="Picture 6" descr="b7 - medical.JPG"/>
          <p:cNvPicPr>
            <a:picLocks noChangeAspect="1"/>
          </p:cNvPicPr>
          <p:nvPr/>
        </p:nvPicPr>
        <p:blipFill rotWithShape="1">
          <a:blip r:embed="rId4" cstate="print"/>
          <a:srcRect b="17325"/>
          <a:stretch/>
        </p:blipFill>
        <p:spPr>
          <a:xfrm>
            <a:off x="3962400" y="4114800"/>
            <a:ext cx="4652962" cy="2519916"/>
          </a:xfrm>
          <a:prstGeom prst="rect">
            <a:avLst/>
          </a:prstGeom>
          <a:ln w="31750">
            <a:solidFill>
              <a:schemeClr val="accent1"/>
            </a:solidFill>
          </a:ln>
          <a:effectLst>
            <a:softEdge rad="127000"/>
          </a:effectLst>
        </p:spPr>
      </p:pic>
      <p:pic>
        <p:nvPicPr>
          <p:cNvPr id="4098" name="Picture 2" descr="C:\Users\Ron\Pictures\Honduras0114\IMG_28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403092" cy="44858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19 - team.JP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/>
          <a:srcRect t="20609" b="17165"/>
          <a:stretch/>
        </p:blipFill>
        <p:spPr>
          <a:xfrm>
            <a:off x="990599" y="304798"/>
            <a:ext cx="7555230" cy="3527766"/>
          </a:xfrm>
          <a:ln w="31750">
            <a:solidFill>
              <a:schemeClr val="accent1"/>
            </a:solidFill>
          </a:ln>
          <a:effectLst>
            <a:softEdge rad="127000"/>
          </a:effectLst>
        </p:spPr>
      </p:pic>
      <p:pic>
        <p:nvPicPr>
          <p:cNvPr id="6" name="Content Placeholder 5" descr="t30 - team (1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362199" y="4038599"/>
            <a:ext cx="4726782" cy="2660031"/>
          </a:xfrm>
          <a:ln w="31750">
            <a:solidFill>
              <a:schemeClr val="accent1"/>
            </a:solidFill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Ron\Pictures\Honduras0114\DSCN2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35330"/>
            <a:ext cx="7200900" cy="538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76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Ron\Pictures\Honduras0114\IMG_0488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97" y="685723"/>
            <a:ext cx="7201814" cy="53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Ron\AppData\Local\Microsoft\Windows\Temporary Internet Files\Content.Outlook\3URST8XZ\photo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8"/>
          <a:stretch/>
        </p:blipFill>
        <p:spPr bwMode="auto">
          <a:xfrm>
            <a:off x="482600" y="501205"/>
            <a:ext cx="4693920" cy="581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Ron\Pictures\Honduras0114\DSC021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5" r="24678"/>
          <a:stretch/>
        </p:blipFill>
        <p:spPr bwMode="auto">
          <a:xfrm>
            <a:off x="5410200" y="723011"/>
            <a:ext cx="3400456" cy="537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Ron\Pictures\Honduras0114\IMG_0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7888"/>
            <a:ext cx="7285330" cy="543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Ron\Pictures\Honduras0114\P100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221474" cy="540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7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Ron\Pictures\Honduras0114\DSCN22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5"/>
          <a:stretch/>
        </p:blipFill>
        <p:spPr bwMode="auto">
          <a:xfrm>
            <a:off x="5067300" y="1524000"/>
            <a:ext cx="3683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450080" cy="593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Ron\Pictures\Honduras0114\DSCN2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749"/>
            <a:ext cx="7200900" cy="538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5 - no water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/>
          <a:srcRect t="27864"/>
          <a:stretch/>
        </p:blipFill>
        <p:spPr>
          <a:xfrm>
            <a:off x="983513" y="3150772"/>
            <a:ext cx="2636215" cy="3380730"/>
          </a:xfrm>
          <a:ln w="31750"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8" name="Picture 7" descr="a6 - no wa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399" y="2970275"/>
            <a:ext cx="4986452" cy="3741725"/>
          </a:xfrm>
          <a:prstGeom prst="rect">
            <a:avLst/>
          </a:prstGeom>
          <a:ln w="31750"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1026" name="Picture 2" descr="C:\Users\Ron\Pictures\Honduras0114\cristo salva january 2014 2_files\DSC026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728" y="63499"/>
            <a:ext cx="5329123" cy="29905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n\Pictures\Hondu06a\Hondu06a 2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1" t="-20309" r="25463" b="20309"/>
          <a:stretch/>
        </p:blipFill>
        <p:spPr bwMode="auto">
          <a:xfrm>
            <a:off x="0" y="-46001"/>
            <a:ext cx="3500029" cy="32095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on\Pictures\Honduras0114\IMG_26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200900" cy="53873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on\Pictures\Cristo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47738"/>
            <a:ext cx="762000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0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5 - houses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04800" y="457200"/>
            <a:ext cx="4038600" cy="4800600"/>
          </a:xfrm>
          <a:ln w="31750">
            <a:solidFill>
              <a:schemeClr val="accent1"/>
            </a:solidFill>
          </a:ln>
          <a:effectLst>
            <a:softEdge rad="127000"/>
          </a:effectLst>
        </p:spPr>
      </p:pic>
      <p:pic>
        <p:nvPicPr>
          <p:cNvPr id="6" name="Content Placeholder 5" descr="h6 - houses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724400" y="1600200"/>
            <a:ext cx="4038600" cy="4800600"/>
          </a:xfrm>
          <a:ln w="31750">
            <a:solidFill>
              <a:schemeClr val="accent1"/>
            </a:solidFill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3 Cooking 3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/>
          <a:srcRect r="9445"/>
          <a:stretch/>
        </p:blipFill>
        <p:spPr>
          <a:xfrm>
            <a:off x="152400" y="762000"/>
            <a:ext cx="4140200" cy="4876800"/>
          </a:xfrm>
          <a:ln w="31750">
            <a:solidFill>
              <a:schemeClr val="accent1"/>
            </a:solidFill>
          </a:ln>
        </p:spPr>
      </p:pic>
      <p:pic>
        <p:nvPicPr>
          <p:cNvPr id="6" name="Content Placeholder 5" descr="c6 - cooking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 cstate="print"/>
          <a:srcRect r="10769"/>
          <a:stretch/>
        </p:blipFill>
        <p:spPr>
          <a:xfrm>
            <a:off x="4572000" y="1905000"/>
            <a:ext cx="4419600" cy="4119563"/>
          </a:xfrm>
          <a:ln w="31750"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10 - roads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93700" y="533400"/>
            <a:ext cx="4038600" cy="2273300"/>
          </a:xfrm>
          <a:ln w="31750">
            <a:solidFill>
              <a:schemeClr val="accent1"/>
            </a:solidFill>
          </a:ln>
        </p:spPr>
      </p:pic>
      <p:pic>
        <p:nvPicPr>
          <p:cNvPr id="6" name="Content Placeholder 5" descr="d13 - roads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800600" y="1828800"/>
            <a:ext cx="4038600" cy="4038600"/>
          </a:xfrm>
          <a:ln w="31750">
            <a:solidFill>
              <a:schemeClr val="accent1"/>
            </a:solidFill>
          </a:ln>
        </p:spPr>
      </p:pic>
      <p:pic>
        <p:nvPicPr>
          <p:cNvPr id="7" name="Picture 6" descr="d17 - roa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276600"/>
            <a:ext cx="4267200" cy="3200400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3 School 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52400" y="3974041"/>
            <a:ext cx="4038600" cy="2257425"/>
          </a:xfrm>
          <a:ln w="31750">
            <a:solidFill>
              <a:schemeClr val="accent1"/>
            </a:solidFill>
          </a:ln>
          <a:effectLst>
            <a:softEdge rad="127000"/>
          </a:effectLst>
        </p:spPr>
      </p:pic>
      <p:pic>
        <p:nvPicPr>
          <p:cNvPr id="7" name="Picture 6" descr="f4 - scho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429000"/>
            <a:ext cx="4419600" cy="2802466"/>
          </a:xfrm>
          <a:prstGeom prst="rect">
            <a:avLst/>
          </a:prstGeom>
          <a:ln w="31750">
            <a:solidFill>
              <a:schemeClr val="accent1"/>
            </a:solidFill>
          </a:ln>
          <a:effectLst>
            <a:softEdge rad="127000"/>
          </a:effectLst>
        </p:spPr>
      </p:pic>
      <p:pic>
        <p:nvPicPr>
          <p:cNvPr id="2050" name="Picture 2" descr="C:\Users\Ron\Pictures\Honduras0114\100_01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355600"/>
            <a:ext cx="5151120" cy="2895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5 - smog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4038600" cy="4648200"/>
          </a:xfrm>
          <a:ln w="31750">
            <a:solidFill>
              <a:schemeClr val="accent1"/>
            </a:solidFill>
          </a:ln>
          <a:effectLst>
            <a:softEdge rad="127000"/>
          </a:effectLst>
        </p:spPr>
      </p:pic>
      <p:pic>
        <p:nvPicPr>
          <p:cNvPr id="6" name="Content Placeholder 5" descr="e9 - smog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724400" y="1143000"/>
            <a:ext cx="4038600" cy="4648200"/>
          </a:xfrm>
          <a:ln w="31750">
            <a:solidFill>
              <a:schemeClr val="accent1"/>
            </a:solidFill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8 - medica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219200" y="3657600"/>
            <a:ext cx="4276217" cy="2759050"/>
          </a:xfrm>
          <a:ln w="31750">
            <a:solidFill>
              <a:schemeClr val="accent1"/>
            </a:solidFill>
          </a:ln>
          <a:effectLst>
            <a:softEdge rad="127000"/>
          </a:effectLst>
        </p:spPr>
      </p:pic>
      <p:pic>
        <p:nvPicPr>
          <p:cNvPr id="3074" name="Picture 2" descr="C:\Users\Ron\Pictures\Honduras0114\DSCN25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3029522" cy="40393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on\Pictures\Honduras0114\IMG_26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294"/>
            <a:ext cx="4299966" cy="32170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12 - church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876800" y="609597"/>
            <a:ext cx="3777615" cy="2834640"/>
          </a:xfrm>
          <a:ln w="31750">
            <a:solidFill>
              <a:schemeClr val="accent1"/>
            </a:solidFill>
          </a:ln>
          <a:effectLst>
            <a:softEdge rad="127000"/>
          </a:effectLst>
        </p:spPr>
      </p:pic>
      <p:pic>
        <p:nvPicPr>
          <p:cNvPr id="5" name="Content Placeholder 4" descr="g5 Church 5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33400" y="609600"/>
            <a:ext cx="4169664" cy="2866644"/>
          </a:xfrm>
          <a:ln w="31750">
            <a:solidFill>
              <a:schemeClr val="accent1"/>
            </a:solidFill>
          </a:ln>
          <a:effectLst>
            <a:softEdge rad="127000"/>
          </a:effectLst>
        </p:spPr>
      </p:pic>
      <p:pic>
        <p:nvPicPr>
          <p:cNvPr id="11" name="Picture 10" descr="g18 - chur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3733800"/>
            <a:ext cx="6260592" cy="2919984"/>
          </a:xfrm>
          <a:prstGeom prst="rect">
            <a:avLst/>
          </a:prstGeom>
          <a:ln w="31750">
            <a:solidFill>
              <a:schemeClr val="accent1"/>
            </a:solidFill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347</Words>
  <Application>Microsoft Office PowerPoint</Application>
  <PresentationFormat>On-screen Show (4:3)</PresentationFormat>
  <Paragraphs>46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 Can’t Imagine . .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Debbie</dc:creator>
  <cp:lastModifiedBy>Ron</cp:lastModifiedBy>
  <cp:revision>49</cp:revision>
  <cp:lastPrinted>2014-02-09T02:35:12Z</cp:lastPrinted>
  <dcterms:created xsi:type="dcterms:W3CDTF">2014-02-06T00:16:21Z</dcterms:created>
  <dcterms:modified xsi:type="dcterms:W3CDTF">2014-02-09T02:39:02Z</dcterms:modified>
</cp:coreProperties>
</file>